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4">
  <p:sldMasterIdLst>
    <p:sldMasterId id="2147483741" r:id="rId4"/>
    <p:sldMasterId id="2147483753" r:id="rId5"/>
  </p:sldMasterIdLst>
  <p:notesMasterIdLst>
    <p:notesMasterId r:id="rId25"/>
  </p:notesMasterIdLst>
  <p:handoutMasterIdLst>
    <p:handoutMasterId r:id="rId26"/>
  </p:handoutMasterIdLst>
  <p:sldIdLst>
    <p:sldId id="474" r:id="rId6"/>
    <p:sldId id="475" r:id="rId7"/>
    <p:sldId id="512" r:id="rId8"/>
    <p:sldId id="520" r:id="rId9"/>
    <p:sldId id="519" r:id="rId10"/>
    <p:sldId id="482" r:id="rId11"/>
    <p:sldId id="510" r:id="rId12"/>
    <p:sldId id="514" r:id="rId13"/>
    <p:sldId id="484" r:id="rId14"/>
    <p:sldId id="486" r:id="rId15"/>
    <p:sldId id="509" r:id="rId16"/>
    <p:sldId id="488" r:id="rId17"/>
    <p:sldId id="492" r:id="rId18"/>
    <p:sldId id="493" r:id="rId19"/>
    <p:sldId id="494" r:id="rId20"/>
    <p:sldId id="517" r:id="rId21"/>
    <p:sldId id="518" r:id="rId22"/>
    <p:sldId id="516" r:id="rId23"/>
    <p:sldId id="515" r:id="rId24"/>
  </p:sldIdLst>
  <p:sldSz cx="12192000" cy="6858000"/>
  <p:notesSz cx="7315200" cy="96012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2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'Arienzo, Alexa" initials="DA" lastIdx="16" clrIdx="0">
    <p:extLst>
      <p:ext uri="{19B8F6BF-5375-455C-9EA6-DF929625EA0E}">
        <p15:presenceInfo xmlns:p15="http://schemas.microsoft.com/office/powerpoint/2012/main" userId="D'Arienzo, Alexa" providerId="None"/>
      </p:ext>
    </p:extLst>
  </p:cmAuthor>
  <p:cmAuthor id="2" name="D'Arienzo, Alexa" initials="DA [2]" lastIdx="4" clrIdx="1">
    <p:extLst>
      <p:ext uri="{19B8F6BF-5375-455C-9EA6-DF929625EA0E}">
        <p15:presenceInfo xmlns:p15="http://schemas.microsoft.com/office/powerpoint/2012/main" userId="S-1-5-21-1600150946-976098915-2076119496-32058" providerId="AD"/>
      </p:ext>
    </p:extLst>
  </p:cmAuthor>
  <p:cmAuthor id="3" name="Bulletproof" initials="BP" lastIdx="10" clrIdx="2">
    <p:extLst>
      <p:ext uri="{19B8F6BF-5375-455C-9EA6-DF929625EA0E}">
        <p15:presenceInfo xmlns:p15="http://schemas.microsoft.com/office/powerpoint/2012/main" userId="Bulletproof" providerId="None"/>
      </p:ext>
    </p:extLst>
  </p:cmAuthor>
  <p:cmAuthor id="4" name="George, Jake" initials="GJ" lastIdx="2" clrIdx="3">
    <p:extLst>
      <p:ext uri="{19B8F6BF-5375-455C-9EA6-DF929625EA0E}">
        <p15:presenceInfo xmlns:p15="http://schemas.microsoft.com/office/powerpoint/2012/main" userId="S-1-5-21-1600150946-976098915-2076119496-32958" providerId="AD"/>
      </p:ext>
    </p:extLst>
  </p:cmAuthor>
  <p:cmAuthor id="5" name="Munafo, Abbie" initials="MA" lastIdx="1" clrIdx="4">
    <p:extLst>
      <p:ext uri="{19B8F6BF-5375-455C-9EA6-DF929625EA0E}">
        <p15:presenceInfo xmlns:p15="http://schemas.microsoft.com/office/powerpoint/2012/main" userId="S-1-5-21-1600150946-976098915-2076119496-31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9E"/>
    <a:srgbClr val="F15D2A"/>
    <a:srgbClr val="00ACB4"/>
    <a:srgbClr val="AF8B27"/>
    <a:srgbClr val="FFFFCC"/>
    <a:srgbClr val="FFFF99"/>
    <a:srgbClr val="A1CA64"/>
    <a:srgbClr val="DB5648"/>
    <a:srgbClr val="AEDDD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0138" autoAdjust="0"/>
  </p:normalViewPr>
  <p:slideViewPr>
    <p:cSldViewPr snapToGrid="0">
      <p:cViewPr>
        <p:scale>
          <a:sx n="60" d="100"/>
          <a:sy n="60" d="100"/>
        </p:scale>
        <p:origin x="1290" y="6"/>
      </p:cViewPr>
      <p:guideLst>
        <p:guide orient="horz" pos="6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70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4098441075154E-2"/>
          <c:y val="9.0562308541034101E-2"/>
          <c:w val="0.88818022747156611"/>
          <c:h val="0.832303488967401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Sheet1!$I$7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Sheet1!$J$2:$L$2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Sheet1!$J$7:$L$7</c:f>
              <c:numCache>
                <c:formatCode>General</c:formatCode>
                <c:ptCount val="3"/>
                <c:pt idx="0">
                  <c:v>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2-47B1-B245-4C282186659C}"/>
            </c:ext>
          </c:extLst>
        </c:ser>
        <c:ser>
          <c:idx val="0"/>
          <c:order val="1"/>
          <c:tx>
            <c:strRef>
              <c:f>Sheet1!$I$6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rgbClr val="00ACB4"/>
            </a:solidFill>
            <a:ln>
              <a:noFill/>
            </a:ln>
            <a:effectLst/>
          </c:spPr>
          <c:invertIfNegative val="0"/>
          <c:cat>
            <c:numRef>
              <c:f>Sheet1!$J$2:$L$2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Sheet1!$J$6:$L$6</c:f>
              <c:numCache>
                <c:formatCode>General</c:formatCode>
                <c:ptCount val="3"/>
                <c:pt idx="0">
                  <c:v>128.714</c:v>
                </c:pt>
                <c:pt idx="1">
                  <c:v>88.571250000000006</c:v>
                </c:pt>
                <c:pt idx="2">
                  <c:v>35.428500000000014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2-47B1-B245-4C2821866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440048"/>
        <c:axId val="598444640"/>
      </c:barChart>
      <c:catAx>
        <c:axId val="59844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444640"/>
        <c:crosses val="autoZero"/>
        <c:auto val="1"/>
        <c:lblAlgn val="ctr"/>
        <c:lblOffset val="100"/>
        <c:noMultiLvlLbl val="0"/>
      </c:catAx>
      <c:valAx>
        <c:axId val="59844464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44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Sheet1!$B$7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Sheet1!$C$2:$F$2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Sheet1!$C$7:$F$7</c:f>
              <c:numCache>
                <c:formatCode>General</c:formatCode>
                <c:ptCount val="4"/>
                <c:pt idx="0">
                  <c:v>63.02</c:v>
                </c:pt>
                <c:pt idx="1">
                  <c:v>55.68</c:v>
                </c:pt>
                <c:pt idx="2">
                  <c:v>37.31</c:v>
                </c:pt>
                <c:pt idx="3">
                  <c:v>27.72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A7D-8BFE-07800114251D}"/>
            </c:ext>
          </c:extLst>
        </c:ser>
        <c:ser>
          <c:idx val="3"/>
          <c:order val="1"/>
          <c:tx>
            <c:strRef>
              <c:f>Sheet1!$B$6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Sheet1!$C$2:$F$2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Sheet1!$C$6:$F$6</c:f>
              <c:numCache>
                <c:formatCode>General</c:formatCode>
                <c:ptCount val="4"/>
                <c:pt idx="0">
                  <c:v>60.8</c:v>
                </c:pt>
                <c:pt idx="1">
                  <c:v>72.510000000000005</c:v>
                </c:pt>
                <c:pt idx="2">
                  <c:v>55.89</c:v>
                </c:pt>
                <c:pt idx="3">
                  <c:v>51.55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3-4A7D-8BFE-07800114251D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Sheet1!$C$2:$F$2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Sheet1!$C$5:$F$5</c:f>
              <c:numCache>
                <c:formatCode>General</c:formatCode>
                <c:ptCount val="4"/>
                <c:pt idx="0">
                  <c:v>59.37</c:v>
                </c:pt>
                <c:pt idx="1">
                  <c:v>71.66</c:v>
                </c:pt>
                <c:pt idx="2">
                  <c:v>74.930000000000007</c:v>
                </c:pt>
                <c:pt idx="3">
                  <c:v>73.98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3-4A7D-8BFE-07800114251D}"/>
            </c:ext>
          </c:extLst>
        </c:ser>
        <c:ser>
          <c:idx val="1"/>
          <c:order val="3"/>
          <c:tx>
            <c:strRef>
              <c:f>Sheet1!$B$4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AF8B27">
                <a:alpha val="87059"/>
              </a:srgbClr>
            </a:solidFill>
            <a:ln>
              <a:noFill/>
            </a:ln>
            <a:effectLst/>
          </c:spPr>
          <c:invertIfNegative val="0"/>
          <c:cat>
            <c:numRef>
              <c:f>Sheet1!$C$2:$F$2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Sheet1!$C$4:$F$4</c:f>
              <c:numCache>
                <c:formatCode>General</c:formatCode>
                <c:ptCount val="4"/>
                <c:pt idx="0">
                  <c:v>20.02</c:v>
                </c:pt>
                <c:pt idx="1">
                  <c:v>17.52</c:v>
                </c:pt>
                <c:pt idx="2">
                  <c:v>10.27</c:v>
                </c:pt>
                <c:pt idx="3">
                  <c:v>10.23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D3-4A7D-8BFE-07800114251D}"/>
            </c:ext>
          </c:extLst>
        </c:ser>
        <c:ser>
          <c:idx val="0"/>
          <c:order val="4"/>
          <c:tx>
            <c:strRef>
              <c:f>Sheet1!$B$3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ACB4"/>
            </a:solidFill>
            <a:ln>
              <a:noFill/>
            </a:ln>
            <a:effectLst/>
          </c:spPr>
          <c:invertIfNegative val="0"/>
          <c:cat>
            <c:numRef>
              <c:f>Sheet1!$C$2:$F$2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Sheet1!$C$3:$F$3</c:f>
              <c:numCache>
                <c:formatCode>General</c:formatCode>
                <c:ptCount val="4"/>
                <c:pt idx="0">
                  <c:v>32.97999999999999</c:v>
                </c:pt>
                <c:pt idx="1">
                  <c:v>41.25</c:v>
                </c:pt>
                <c:pt idx="2">
                  <c:v>46.359999999999985</c:v>
                </c:pt>
                <c:pt idx="3">
                  <c:v>41.54000000000002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D3-4A7D-8BFE-07800114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271864"/>
        <c:axId val="470871432"/>
      </c:barChart>
      <c:catAx>
        <c:axId val="46927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871432"/>
        <c:crosses val="autoZero"/>
        <c:auto val="1"/>
        <c:lblAlgn val="ctr"/>
        <c:lblOffset val="100"/>
        <c:noMultiLvlLbl val="0"/>
      </c:catAx>
      <c:valAx>
        <c:axId val="47087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7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4098441075154E-2"/>
          <c:y val="9.0562308541034101E-2"/>
          <c:w val="0.88818022747156611"/>
          <c:h val="0.832303488967401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Sheet1!$I$7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Sheet1!$J$2:$L$2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Sheet1!$J$7:$L$7</c:f>
              <c:numCache>
                <c:formatCode>General</c:formatCode>
                <c:ptCount val="3"/>
                <c:pt idx="0">
                  <c:v>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2-47B1-B245-4C282186659C}"/>
            </c:ext>
          </c:extLst>
        </c:ser>
        <c:ser>
          <c:idx val="0"/>
          <c:order val="1"/>
          <c:tx>
            <c:strRef>
              <c:f>Sheet1!$I$6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rgbClr val="00ACB4"/>
            </a:solidFill>
            <a:ln>
              <a:noFill/>
            </a:ln>
            <a:effectLst/>
          </c:spPr>
          <c:invertIfNegative val="0"/>
          <c:cat>
            <c:numRef>
              <c:f>Sheet1!$J$2:$L$2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Sheet1!$J$6:$L$6</c:f>
              <c:numCache>
                <c:formatCode>General</c:formatCode>
                <c:ptCount val="3"/>
                <c:pt idx="0">
                  <c:v>128.714</c:v>
                </c:pt>
                <c:pt idx="1">
                  <c:v>88.571250000000006</c:v>
                </c:pt>
                <c:pt idx="2">
                  <c:v>35.428500000000014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2-47B1-B245-4C2821866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440048"/>
        <c:axId val="598444640"/>
      </c:barChart>
      <c:catAx>
        <c:axId val="59844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444640"/>
        <c:crosses val="autoZero"/>
        <c:auto val="1"/>
        <c:lblAlgn val="ctr"/>
        <c:lblOffset val="100"/>
        <c:noMultiLvlLbl val="0"/>
      </c:catAx>
      <c:valAx>
        <c:axId val="59844464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44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124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083"/>
            <a:ext cx="3169920" cy="481124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20083"/>
            <a:ext cx="3169920" cy="481124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B41B883E-C9E9-4949-AB5D-9E44392E1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5207" tIns="47604" rIns="95207" bIns="476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5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9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8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0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5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</a:t>
            </a:r>
            <a:r>
              <a:rPr lang="en-US" dirty="0"/>
              <a:t>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</a:t>
            </a:r>
            <a:r>
              <a:rPr lang="en-US" sz="80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DC     •     BEIJING     •     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BRUSSELS    </a:t>
            </a:r>
            <a:r>
              <a:rPr lang="en-US" sz="80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•     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LONDON    </a:t>
            </a:r>
            <a:r>
              <a:rPr lang="en-US" sz="80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•     MONTREAL     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1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</a:t>
            </a:r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Supplemental Carbon Pricing Analysis  |  NYISO  |  October 3, 2019  |  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6242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Supplemental Carbon Pricing Analysis  |  NYISO  |  October 3, 2019  |  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9899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</a:t>
            </a:r>
            <a:r>
              <a:rPr lang="en-US" dirty="0"/>
              <a:t>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•     BEIJING    •     BRUSSELS    •    LONDON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0A3F1-D8D8-42F9-9534-68BFC474B8CA}"/>
              </a:ext>
            </a:extLst>
          </p:cNvPr>
          <p:cNvSpPr txBox="1"/>
          <p:nvPr userDrawn="1"/>
        </p:nvSpPr>
        <p:spPr bwMode="white">
          <a:xfrm>
            <a:off x="3347439" y="399866"/>
            <a:ext cx="164592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B29B1-5259-442A-ABB1-250F3DB14A19}"/>
              </a:ext>
            </a:extLst>
          </p:cNvPr>
          <p:cNvCxnSpPr/>
          <p:nvPr userDrawn="1"/>
        </p:nvCxnSpPr>
        <p:spPr>
          <a:xfrm>
            <a:off x="3161751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smtClean="0"/>
              <a:t>Agenda topic 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 smtClean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5962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9066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71781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7563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5"/>
            <a:ext cx="5316495" cy="356582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6"/>
            <a:ext cx="5312664" cy="3566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21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A4838-B00C-40DE-95F3-0F7FCB2F73A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288" y="2286000"/>
            <a:ext cx="10880725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488320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</a:t>
            </a:r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6754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77078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9929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906764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289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874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569081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6791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1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3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738" r:id="rId3"/>
    <p:sldLayoutId id="2147483743" r:id="rId4"/>
    <p:sldLayoutId id="2147483747" r:id="rId5"/>
    <p:sldLayoutId id="2147483750" r:id="rId6"/>
    <p:sldLayoutId id="2147483766" r:id="rId7"/>
    <p:sldLayoutId id="2147483752" r:id="rId8"/>
    <p:sldLayoutId id="2147483751" r:id="rId9"/>
    <p:sldLayoutId id="2147483765" r:id="rId10"/>
    <p:sldLayoutId id="2147483767" r:id="rId11"/>
    <p:sldLayoutId id="214748376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27480-944D-45AA-987E-D5D8F0B3AEC8}"/>
              </a:ext>
            </a:extLst>
          </p:cNvPr>
          <p:cNvSpPr txBox="1"/>
          <p:nvPr userDrawn="1"/>
        </p:nvSpPr>
        <p:spPr bwMode="white">
          <a:xfrm>
            <a:off x="2990112" y="399866"/>
            <a:ext cx="164592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54CC61-4C2E-4C15-B5AA-FAFEC6A6D61D}"/>
              </a:ext>
            </a:extLst>
          </p:cNvPr>
          <p:cNvCxnSpPr/>
          <p:nvPr userDrawn="1"/>
        </p:nvCxnSpPr>
        <p:spPr>
          <a:xfrm>
            <a:off x="2804424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5" r:id="rId3"/>
    <p:sldLayoutId id="2147483756" r:id="rId4"/>
    <p:sldLayoutId id="2147483760" r:id="rId5"/>
    <p:sldLayoutId id="2147483762" r:id="rId6"/>
    <p:sldLayoutId id="2147483758" r:id="rId7"/>
    <p:sldLayoutId id="2147483761" r:id="rId8"/>
    <p:sldLayoutId id="2147483763" r:id="rId9"/>
    <p:sldLayoutId id="2147483764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nalysisgroup.com/globalassets/uploadedfiles/content/news_and_events/news/2019-analysis-group-nyiso-final-report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nyc.gov/site/planning/data-maps/flood-hazard-mapper.pag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sisgroup.com/" TargetMode="External"/><Relationship Id="rId2" Type="http://schemas.openxmlformats.org/officeDocument/2006/relationships/hyperlink" Target="mailto:susan.tierney@analysisgroup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yserda.ny.gov/About/Publications/EA-Reports-and-Studies/Greenhouse-Gas-Invento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army.com/us/en/Products/Swiss-Army-Knives/Medium-Pocket-Knives/Huntsman/p/1.37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32A4C-8F05-4FE1-AD95-10F48D77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NYISO’s Carbon Pricing Proposal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322C8D6-107D-4371-BC38-231EC6E06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 smtClean="0"/>
              <a:t>The Value Proposition to New York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4590378"/>
            <a:ext cx="9908117" cy="264523"/>
          </a:xfrm>
        </p:spPr>
        <p:txBody>
          <a:bodyPr/>
          <a:lstStyle/>
          <a:p>
            <a:r>
              <a:rPr lang="en-US" sz="1800" b="1" dirty="0" smtClean="0"/>
              <a:t>Sue Tierney</a:t>
            </a:r>
            <a:endParaRPr lang="en-US" sz="18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7700" y="4863968"/>
            <a:ext cx="9908117" cy="248456"/>
          </a:xfrm>
        </p:spPr>
        <p:txBody>
          <a:bodyPr/>
          <a:lstStyle/>
          <a:p>
            <a:r>
              <a:rPr lang="en-US" sz="1600" dirty="0" smtClean="0"/>
              <a:t>Senior Advisor, Analysis Group</a:t>
            </a:r>
            <a:endParaRPr lang="en-US" sz="160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47700" y="5738263"/>
            <a:ext cx="9908117" cy="230188"/>
          </a:xfrm>
        </p:spPr>
        <p:txBody>
          <a:bodyPr/>
          <a:lstStyle/>
          <a:p>
            <a:r>
              <a:rPr lang="en-US" sz="1600" b="1" dirty="0" smtClean="0"/>
              <a:t>Energy Policy Roundtable in the PJM Footprint:  </a:t>
            </a:r>
            <a:r>
              <a:rPr lang="en-US" sz="1600" b="1" dirty="0"/>
              <a:t>Carbon Pricing </a:t>
            </a:r>
            <a:endParaRPr lang="en-US" sz="1600" b="1" dirty="0" smtClean="0"/>
          </a:p>
          <a:p>
            <a:r>
              <a:rPr lang="en-US" sz="1600" b="1" dirty="0" smtClean="0"/>
              <a:t>April 28, 2020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55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NY’s electric sector emits a relatively small share of GHG emissions at present.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It will phase out GHG emissions over 2 decades.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Buildings </a:t>
            </a:r>
            <a:r>
              <a:rPr lang="en-US" sz="1800" b="1" dirty="0"/>
              <a:t>and the transportation sector </a:t>
            </a:r>
            <a:r>
              <a:rPr lang="en-US" sz="1800" b="1" dirty="0" smtClean="0"/>
              <a:t>account for 60% of emissions, and the Act anticipates electrification of these end uses.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As the electric system shifts to rely more on renewables and zero-carbon resources, demand for electricity will increase substantially. 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New York’s low-carbon economy will </a:t>
            </a:r>
            <a:r>
              <a:rPr lang="en-US" b="1" dirty="0" smtClean="0"/>
              <a:t>depend on </a:t>
            </a:r>
            <a:r>
              <a:rPr lang="en-US" b="1" dirty="0"/>
              <a:t>a </a:t>
            </a:r>
            <a:r>
              <a:rPr lang="en-US" b="1" dirty="0" smtClean="0"/>
              <a:t>vibrant, efficient and </a:t>
            </a:r>
            <a:r>
              <a:rPr lang="en-US" b="1" dirty="0"/>
              <a:t>reliable electric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York’s Act explicitly envisions a big role for the electric grid</a:t>
            </a:r>
            <a:endParaRPr lang="en-US" dirty="0"/>
          </a:p>
        </p:txBody>
      </p:sp>
      <p:pic>
        <p:nvPicPr>
          <p:cNvPr id="2056" name="Picture 8" descr="East Bay Electrification Expo - 350 Bay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4601842"/>
            <a:ext cx="2120942" cy="16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29" y="4601842"/>
            <a:ext cx="2437355" cy="1705185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647700" y="1904984"/>
            <a:ext cx="6539163" cy="4114799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 smtClean="0"/>
              <a:t>We examined:</a:t>
            </a:r>
          </a:p>
          <a:p>
            <a:pPr marL="681038">
              <a:spcAft>
                <a:spcPts val="1000"/>
              </a:spcAft>
            </a:pPr>
            <a:r>
              <a:rPr lang="en-US" b="1" dirty="0" smtClean="0"/>
              <a:t>how </a:t>
            </a:r>
            <a:r>
              <a:rPr lang="en-US" b="1" dirty="0"/>
              <a:t>NYISO’s proposed </a:t>
            </a:r>
            <a:r>
              <a:rPr lang="en-US" b="1" dirty="0" smtClean="0"/>
              <a:t>carbon-pricing </a:t>
            </a:r>
            <a:r>
              <a:rPr lang="en-US" b="1" dirty="0"/>
              <a:t>mechanism can help </a:t>
            </a:r>
            <a:r>
              <a:rPr lang="en-US" b="1" dirty="0" smtClean="0"/>
              <a:t>the State meet </a:t>
            </a:r>
            <a:r>
              <a:rPr lang="en-US" b="1" dirty="0"/>
              <a:t>its new statutory requirements for decarbonizing the electric system through efficient market design and at the lowest cost, and </a:t>
            </a:r>
            <a:endParaRPr lang="en-US" b="1" dirty="0" smtClean="0"/>
          </a:p>
          <a:p>
            <a:pPr marL="681038">
              <a:spcAft>
                <a:spcPts val="1000"/>
              </a:spcAft>
            </a:pPr>
            <a:r>
              <a:rPr lang="en-US" b="1" dirty="0" smtClean="0"/>
              <a:t>how </a:t>
            </a:r>
            <a:r>
              <a:rPr lang="en-US" b="1" dirty="0"/>
              <a:t>New York’s wholesale competitive electric markets can help the state achieve its climate goals more broadly, efficiently, and effectively</a:t>
            </a:r>
            <a:r>
              <a:rPr lang="en-US" dirty="0"/>
              <a:t>. </a:t>
            </a:r>
          </a:p>
          <a:p>
            <a:pPr lvl="1"/>
            <a:endParaRPr lang="en-US" sz="1600" b="1" dirty="0" smtClean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analysis of the NYISO proposal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2400" y="5875850"/>
            <a:ext cx="3756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https://www.analysisgroup.com/globalassets/uploadedfiles/content/news_and_events/news/2019-analysis-group-nyiso-final-report.pdf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06" y="1110946"/>
            <a:ext cx="3578868" cy="4664626"/>
          </a:xfrm>
          <a:prstGeom prst="rect">
            <a:avLst/>
          </a:prstGeom>
          <a:ln>
            <a:solidFill>
              <a:srgbClr val="008F9E"/>
            </a:solidFill>
          </a:ln>
        </p:spPr>
      </p:pic>
    </p:spTree>
    <p:extLst>
      <p:ext uri="{BB962C8B-B14F-4D97-AF65-F5344CB8AC3E}">
        <p14:creationId xmlns:p14="http://schemas.microsoft.com/office/powerpoint/2010/main" val="8700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rot and stick motivation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35" y="1780069"/>
            <a:ext cx="3010149" cy="23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…in faster</a:t>
            </a:r>
            <a:r>
              <a:rPr lang="en-US" b="1" dirty="0"/>
              <a:t>, cheaper, more reliable, more efficient, and more creative </a:t>
            </a:r>
            <a:r>
              <a:rPr lang="en-US" b="1" dirty="0" smtClean="0"/>
              <a:t>ways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NYISO carbon price can help deliver NY’s clean-energy transition…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20435" y="3790950"/>
            <a:ext cx="3010149" cy="5905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3638550"/>
            <a:ext cx="457200" cy="2857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</p:spPr>
        <p:txBody>
          <a:bodyPr/>
          <a:lstStyle/>
          <a:p>
            <a:pPr marL="285750" lvl="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A </a:t>
            </a:r>
            <a:r>
              <a:rPr lang="en-US" sz="1800" b="1" dirty="0"/>
              <a:t>carbon price will send price signals to investors, </a:t>
            </a:r>
            <a:r>
              <a:rPr lang="en-US" sz="1800" b="1" dirty="0" smtClean="0"/>
              <a:t>entrepreneurs,                                                               service providers, project </a:t>
            </a:r>
            <a:r>
              <a:rPr lang="en-US" sz="1800" b="1" dirty="0"/>
              <a:t>developers to: </a:t>
            </a:r>
          </a:p>
          <a:p>
            <a:pPr marL="514350"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/>
              <a:t>create innovative solutions and projects; </a:t>
            </a:r>
          </a:p>
          <a:p>
            <a:pPr marL="514350"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/>
              <a:t>locate renewable projects closer to </a:t>
            </a:r>
            <a:r>
              <a:rPr lang="en-US" sz="1800" b="1" dirty="0" smtClean="0"/>
              <a:t>load centers</a:t>
            </a:r>
            <a:r>
              <a:rPr lang="en-US" sz="1800" b="1" dirty="0"/>
              <a:t>; </a:t>
            </a:r>
          </a:p>
          <a:p>
            <a:pPr marL="514350"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/>
              <a:t>offer inventive and attractive services to help consumers reduce </a:t>
            </a:r>
            <a:r>
              <a:rPr lang="en-US" sz="1800" b="1" dirty="0" smtClean="0"/>
              <a:t>their demand; </a:t>
            </a:r>
          </a:p>
          <a:p>
            <a:pPr marL="514350"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 smtClean="0"/>
              <a:t>reduce </a:t>
            </a:r>
            <a:r>
              <a:rPr lang="en-US" sz="1800" b="1" dirty="0"/>
              <a:t>emissions from fossil-fuel power plants that affect vulnerable communities; and </a:t>
            </a:r>
          </a:p>
          <a:p>
            <a:pPr marL="514350"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/>
              <a:t>invest in additional transmission capacity to open up downstate New Yorkers’ access to plentiful and relatively cheap zero-carbon/renewable resources in upstate New York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506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649223" y="2776120"/>
            <a:ext cx="10881361" cy="393337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NY’s electric system needs to move quickly towards a                                                                                                         lower-carbon footprint, even as it grows with electrification.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NYISO’s market design needs to internalize a carbon price                                                                                                          so it can send efficient price signals to market participants                                                                                                           about the value of zero-carbon energy resources, along                                                                                                     with </a:t>
            </a:r>
            <a:r>
              <a:rPr lang="x-none" sz="1800" b="1" dirty="0" smtClean="0"/>
              <a:t>system </a:t>
            </a:r>
            <a:r>
              <a:rPr lang="en-US" sz="1800" b="1" dirty="0" smtClean="0"/>
              <a:t>conditions and </a:t>
            </a:r>
            <a:r>
              <a:rPr lang="x-none" sz="1800" b="1" dirty="0" smtClean="0"/>
              <a:t>needs. </a:t>
            </a:r>
            <a:endParaRPr lang="en-US" sz="1800" b="1" dirty="0" smtClean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x-none" sz="1800" b="1" dirty="0" smtClean="0"/>
              <a:t>Investors and developers </a:t>
            </a:r>
            <a:r>
              <a:rPr lang="en-US" sz="1800" b="1" dirty="0" smtClean="0"/>
              <a:t>depend upon such </a:t>
            </a:r>
            <a:r>
              <a:rPr lang="x-none" sz="1800" b="1" dirty="0" smtClean="0"/>
              <a:t>signals </a:t>
            </a:r>
            <a:r>
              <a:rPr lang="en-US" sz="1800" b="1" dirty="0" smtClean="0"/>
              <a:t>as they consider the types of investments, services, operational expenditures, and projects they bring to the system, and when and where to locate them. </a:t>
            </a:r>
          </a:p>
          <a:p>
            <a:pPr>
              <a:spcAft>
                <a:spcPts val="1000"/>
              </a:spcAft>
            </a:pPr>
            <a:endParaRPr lang="en-US" sz="1800" b="1" dirty="0" smtClean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1142726" cy="513777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A carbon price will position investment and operations to row in the direction of NY’s climate goals.</a:t>
            </a:r>
          </a:p>
          <a:p>
            <a:pPr>
              <a:spcAft>
                <a:spcPts val="1000"/>
              </a:spcAft>
            </a:pPr>
            <a:endParaRPr lang="en-US" sz="1800" dirty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…between the state’s wholesale electricity market design and the Act’s GHG-reduction targets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carbon price in NYISO markets would create synergy …</a:t>
            </a:r>
            <a:endParaRPr lang="en-US" dirty="0"/>
          </a:p>
        </p:txBody>
      </p:sp>
      <p:pic>
        <p:nvPicPr>
          <p:cNvPr id="1026" name="Picture 2" descr="Row Boa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67" y="2776120"/>
            <a:ext cx="1978514" cy="19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ow Boa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10" y="2799778"/>
            <a:ext cx="1943027" cy="19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3" y="2273265"/>
            <a:ext cx="7740797" cy="393337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Aligning the </a:t>
            </a:r>
            <a:r>
              <a:rPr lang="en-US" sz="1800" b="1" dirty="0"/>
              <a:t>NYISO market design with </a:t>
            </a:r>
            <a:r>
              <a:rPr lang="en-US" sz="1800" b="1" dirty="0" smtClean="0"/>
              <a:t>NY’s climate </a:t>
            </a:r>
            <a:r>
              <a:rPr lang="en-US" sz="1800" b="1" dirty="0" smtClean="0"/>
              <a:t>goals will help renewable </a:t>
            </a:r>
            <a:r>
              <a:rPr lang="en-US" sz="1800" b="1" dirty="0"/>
              <a:t>energy and storage </a:t>
            </a:r>
            <a:r>
              <a:rPr lang="en-US" sz="1800" b="1" dirty="0" smtClean="0"/>
              <a:t>to </a:t>
            </a:r>
            <a:r>
              <a:rPr lang="en-US" sz="1800" b="1" dirty="0"/>
              <a:t>enter the market at a pace </a:t>
            </a:r>
            <a:r>
              <a:rPr lang="en-US" sz="1800" b="1" dirty="0" smtClean="0"/>
              <a:t>much </a:t>
            </a:r>
            <a:r>
              <a:rPr lang="en-US" sz="1800" b="1" dirty="0"/>
              <a:t>faster than NY has ever seen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It would </a:t>
            </a:r>
            <a:r>
              <a:rPr lang="en-US" sz="1800" b="1" dirty="0"/>
              <a:t>complement and accelerate the impact of other state policies </a:t>
            </a:r>
            <a:r>
              <a:rPr lang="en-US" sz="1800" b="1" dirty="0" smtClean="0"/>
              <a:t>(e.g., NYSERDA’s </a:t>
            </a:r>
            <a:r>
              <a:rPr lang="en-US" sz="1800" b="1" dirty="0"/>
              <a:t>competitive solicitations and long-term procurements of RECs and </a:t>
            </a:r>
            <a:r>
              <a:rPr lang="en-US" sz="1800" b="1" dirty="0" smtClean="0"/>
              <a:t>ZECs). 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It would </a:t>
            </a:r>
            <a:r>
              <a:rPr lang="en-US" sz="1800" b="1" dirty="0"/>
              <a:t>provide an economic basis to avoid FERC action to mitigate New York’s market and avoid consumer cost impacts of such mitigation policies</a:t>
            </a:r>
            <a:r>
              <a:rPr lang="en-US" sz="1800" dirty="0"/>
              <a:t>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carbon price can work hand in hand with other policies 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10" y="2679032"/>
            <a:ext cx="2834639" cy="27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The Act is a call for all hands on deck to address GHG emissions</a:t>
            </a:r>
            <a:endParaRPr lang="en-US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5599176" cy="393337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NY </a:t>
            </a:r>
            <a:r>
              <a:rPr lang="en-US" sz="1800" b="1" dirty="0" smtClean="0"/>
              <a:t>policy </a:t>
            </a:r>
            <a:r>
              <a:rPr lang="en-US" sz="1800" b="1" dirty="0"/>
              <a:t>makers have </a:t>
            </a:r>
            <a:r>
              <a:rPr lang="en-US" sz="1800" b="1" dirty="0" smtClean="0"/>
              <a:t>decided that </a:t>
            </a:r>
            <a:r>
              <a:rPr lang="en-US" sz="1800" b="1" dirty="0"/>
              <a:t>the </a:t>
            </a:r>
            <a:r>
              <a:rPr lang="en-US" sz="1800" b="1" dirty="0" smtClean="0"/>
              <a:t>costs </a:t>
            </a:r>
            <a:r>
              <a:rPr lang="en-US" sz="1800" b="1" dirty="0"/>
              <a:t>of climate change are significant enough to warrant urgent, aggressive action to transition the state’s economy away from fossil fuels.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Incorporating the Social Cost of Carbon into NYISO energy markets will be an efficient way to reduce emissions.    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Studies of the NYISO pricing mechanism indicate billions of dollars of consumer benefits.                                                        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A price on carbon in NYISO’s market would help keep the costs lower than they otherwise would be 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will be out-of-pocket costs to transition NY’s energy economy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2481202"/>
            <a:ext cx="5295900" cy="3542967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34150" y="602416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https://www1.nyc.gov/site/planning/data-maps/flood-hazard-mapper.page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0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1204108" cy="393337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Our study reports on others’ modeling </a:t>
            </a:r>
            <a:r>
              <a:rPr lang="en-US" sz="1800" b="1" dirty="0" smtClean="0"/>
              <a:t>of the impacts on consumer costs:  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These studies preceded </a:t>
            </a:r>
            <a:r>
              <a:rPr lang="en-US" sz="1800" b="1" dirty="0" smtClean="0"/>
              <a:t>NY’s climate Act and assumed more modest goals (depth, timing) for reducing carbon. The studies looked at impacts in 2025, or through 2030.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Brattle</a:t>
            </a:r>
            <a:r>
              <a:rPr lang="en-US" sz="1800" b="1" dirty="0"/>
              <a:t> </a:t>
            </a:r>
            <a:r>
              <a:rPr lang="en-US" sz="1800" b="1" dirty="0" smtClean="0"/>
              <a:t>and Potomac Economics modeled a base case (no carbon pricing) that assumed                                NY met its renewables targets at no cost, and then looked at the                                                                      incremental impact of the carbon price.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Even so, the results indicate $ billions of economic benefits. These results                                                                     are conservative. 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We also estimated a number of other economic impacts, e.g.: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Market-efficiency savings.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C</a:t>
            </a:r>
            <a:r>
              <a:rPr lang="en-US" sz="1800" b="1" dirty="0" smtClean="0"/>
              <a:t>osts of potential FERC action to mitigate buyer-side market power.</a:t>
            </a:r>
            <a:endParaRPr lang="en-US" sz="18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9480550" y="3943350"/>
            <a:ext cx="2197100" cy="2129367"/>
          </a:xfrm>
          <a:prstGeom prst="rect">
            <a:avLst/>
          </a:prstGeom>
          <a:solidFill>
            <a:schemeClr val="accent6"/>
          </a:solidFill>
          <a:ln w="6350">
            <a:solidFill>
              <a:srgbClr val="F15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Estimates of consumer impacts are complicated  (1)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3" y="996696"/>
            <a:ext cx="11204109" cy="731520"/>
          </a:xfrm>
        </p:spPr>
        <p:txBody>
          <a:bodyPr/>
          <a:lstStyle/>
          <a:p>
            <a:r>
              <a:rPr lang="en-US" dirty="0" smtClean="0"/>
              <a:t>The value proposition of NYISO’s carbon-pricing proposal: The numbers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</a:t>
            </a:r>
            <a:endParaRPr lang="en-US" dirty="0"/>
          </a:p>
        </p:txBody>
      </p:sp>
      <p:pic>
        <p:nvPicPr>
          <p:cNvPr id="1033" name="Picture 9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21" y="4032334"/>
            <a:ext cx="1959737" cy="1959737"/>
          </a:xfrm>
          <a:prstGeom prst="rect">
            <a:avLst/>
          </a:prstGeom>
          <a:noFill/>
          <a:ln w="38100">
            <a:solidFill>
              <a:srgbClr val="F15D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https://encrypted-tbn0.gstatic.com/images?q=tbn:ANd9GcTwR7kK2W4Leb_RChtgfrG07DuNAtXLBseAQOW7DNZRr6KCTuqa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187" y="3732355"/>
            <a:ext cx="2344944" cy="23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1390376" cy="393337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cs typeface="Arial" panose="020B0604020202020204" pitchFamily="34" charset="0"/>
              </a:rPr>
              <a:t>We report the results of others’ modeling </a:t>
            </a:r>
            <a:r>
              <a:rPr lang="en-US" sz="1800" b="1" dirty="0" smtClean="0">
                <a:cs typeface="Arial" panose="020B0604020202020204" pitchFamily="34" charset="0"/>
              </a:rPr>
              <a:t>of the impacts on consumer costs:  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Resources 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for the Future (2019):  $118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–$755 m/year 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(2019$) in social welfare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(in 2025)*</a:t>
            </a:r>
            <a:endParaRPr lang="en-US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Potomac Economics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(2019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$1.72-$3.25 b (NPV, 2019$) in benefits 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NY 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consumers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(2022-2030)*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Brattle/IPPTF (2018):  $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119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–$605 m (NPV, 2019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$)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in benefits to NY consumers (2022-2030)*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cs typeface="Arial" panose="020B0604020202020204" pitchFamily="34" charset="0"/>
              </a:rPr>
              <a:t>Our analyses: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cs typeface="Arial" panose="020B0604020202020204" pitchFamily="34" charset="0"/>
              </a:rPr>
              <a:t>Market efficiency:  $280-$850 m (NPV, 2019$) in benefits to NY consumers                                                                                 (2022-2040)</a:t>
            </a:r>
          </a:p>
          <a:p>
            <a:pPr marL="738188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cs typeface="Arial" panose="020B0604020202020204" pitchFamily="34" charset="0"/>
              </a:rPr>
              <a:t>H</a:t>
            </a:r>
            <a:r>
              <a:rPr lang="en-US" sz="1800" b="1" dirty="0" smtClean="0">
                <a:cs typeface="Arial" panose="020B0604020202020204" pitchFamily="34" charset="0"/>
              </a:rPr>
              <a:t>ypothetical FERC Buyer-Side Mitigation: Reduces the risk of </a:t>
            </a:r>
            <a:r>
              <a:rPr lang="en-US" sz="1800" b="1" i="1" dirty="0" smtClean="0">
                <a:cs typeface="Arial" panose="020B0604020202020204" pitchFamily="34" charset="0"/>
              </a:rPr>
              <a:t>significant cost  </a:t>
            </a:r>
            <a:r>
              <a:rPr lang="en-US" sz="1800" b="1" dirty="0" smtClean="0">
                <a:cs typeface="Arial" panose="020B0604020202020204" pitchFamily="34" charset="0"/>
              </a:rPr>
              <a:t>                                                                 exposure associated with increasing reliance on out-of-market approaches                                                 (e.g., state-mandated long-term contracts) to achieve NY’s aggressive climate goals.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Estimates of consumer impacts are complicated  (2)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3" y="996696"/>
            <a:ext cx="11204109" cy="731520"/>
          </a:xfrm>
        </p:spPr>
        <p:txBody>
          <a:bodyPr/>
          <a:lstStyle/>
          <a:p>
            <a:r>
              <a:rPr lang="en-US" dirty="0" smtClean="0"/>
              <a:t>The value proposition of NYISO’s carbon-pricing proposal: The numbers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349" y="6170245"/>
            <a:ext cx="11542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 RFF results are expressed in 2013$; we converted them to 2019$.  Results from Potomac Economics and Brattle were provided in annual $ impacts; we converted them to NPV $.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3" y="2286001"/>
            <a:ext cx="6665977" cy="393337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For states with climate or clean-energy goals (   ), the  absence of a carbon price in the electricity market makes it harder to achieve those goals and to do so efficiently.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/>
              <a:t>A carbon price harnesses the power of the market to </a:t>
            </a:r>
            <a:r>
              <a:rPr lang="en-US" sz="1800" b="1" dirty="0" smtClean="0"/>
              <a:t>    row </a:t>
            </a:r>
            <a:r>
              <a:rPr lang="en-US" sz="1800" b="1" dirty="0"/>
              <a:t>in the direction of state goals.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It helps drive down GHG emissions in cheaper, more reliable, and more creative ways.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It can work side-by-side with other policies.  And without  a price on carbon, all of the other policies have to do so much more of the heavy lifting.  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Take-</a:t>
            </a:r>
            <a:r>
              <a:rPr lang="en-US" b="1" dirty="0" err="1" smtClean="0"/>
              <a:t>aways</a:t>
            </a:r>
            <a:r>
              <a:rPr lang="en-US" b="1" dirty="0" smtClean="0"/>
              <a:t> from our assessment of the NYISO carbon pricing proposal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relevant for PJM</a:t>
            </a:r>
            <a:endParaRPr lang="en-US" dirty="0"/>
          </a:p>
        </p:txBody>
      </p:sp>
      <p:sp>
        <p:nvSpPr>
          <p:cNvPr id="15" name="AutoShape 4" descr="PJM - Territory Ser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PJM - Territory Ser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40" y="2279926"/>
            <a:ext cx="4340645" cy="3244522"/>
          </a:xfrm>
          <a:prstGeom prst="rect">
            <a:avLst/>
          </a:prstGeom>
          <a:noFill/>
          <a:ln w="38100">
            <a:solidFill>
              <a:srgbClr val="F15D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870508" y="296762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5157" y="284971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00731" y="4245245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8203" y="3385895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92698" y="2984047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7731" y="274116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35629" y="356021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12306" y="344584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8603" y="392119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3230" y="205732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Senior Advisor, Analysis Group</a:t>
            </a:r>
          </a:p>
          <a:p>
            <a:r>
              <a:rPr lang="en-US" dirty="0">
                <a:hlinkClick r:id="rId2"/>
              </a:rPr>
              <a:t>susan.tierney@analysisgroup.com</a:t>
            </a:r>
            <a:endParaRPr lang="en-US" dirty="0"/>
          </a:p>
          <a:p>
            <a:r>
              <a:rPr lang="en-US" dirty="0" smtClean="0"/>
              <a:t>617-425-8114</a:t>
            </a:r>
          </a:p>
          <a:p>
            <a:r>
              <a:rPr lang="en-US" dirty="0" smtClean="0">
                <a:hlinkClick r:id="rId3"/>
              </a:rPr>
              <a:t>Analysisgroup.com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005840"/>
            <a:ext cx="1466100" cy="2613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950" y="895350"/>
            <a:ext cx="2324100" cy="4381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320415"/>
            <a:ext cx="2324100" cy="4381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Susan F. Tierney,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647700" y="1874427"/>
            <a:ext cx="10241280" cy="4114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The essence of the NYISO carbon-pricing </a:t>
            </a:r>
            <a:r>
              <a:rPr lang="en-US" b="1" dirty="0" smtClean="0"/>
              <a:t>proposal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Analysis Group’s study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The value proposition of the proposal for New </a:t>
            </a:r>
            <a:r>
              <a:rPr lang="en-US" b="1" dirty="0" smtClean="0"/>
              <a:t>York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Insights relevant for PJM</a:t>
            </a:r>
            <a:endParaRPr lang="en-US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700" b="1" dirty="0" smtClean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NYISO carbon-pricing proposal</a:t>
            </a:r>
            <a:endParaRPr lang="en-US" dirty="0"/>
          </a:p>
        </p:txBody>
      </p:sp>
      <p:pic>
        <p:nvPicPr>
          <p:cNvPr id="1030" name="Picture 6" descr="Demand Response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5" y="3745657"/>
            <a:ext cx="2200941" cy="1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clear power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5" y="2559851"/>
            <a:ext cx="2171911" cy="9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ro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5" y="3516535"/>
            <a:ext cx="2217004" cy="11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88" y="1884481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Suppliers’ offer prices (energy market)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76337" y="3264225"/>
            <a:ext cx="2053388" cy="13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7826" y="5248572"/>
            <a:ext cx="2001899" cy="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92381" y="4220341"/>
            <a:ext cx="2037344" cy="13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17478" y="1886463"/>
            <a:ext cx="22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NYISO’s carbon price adjustment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4891" y="2590348"/>
            <a:ext cx="220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Fossil: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SCC adder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no adder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308" y="3594603"/>
            <a:ext cx="195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Wind, Storage: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adder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4891" y="4657620"/>
            <a:ext cx="217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Solar, demand-side: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adder</a:t>
            </a:r>
          </a:p>
        </p:txBody>
      </p:sp>
      <p:sp>
        <p:nvSpPr>
          <p:cNvPr id="21" name="AutoShape 12" descr="cross-border trade Archives - Customs and Immigration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cross-border trade Archives - Customs and Immigration Un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1" y="5301918"/>
            <a:ext cx="2203352" cy="7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9335" y="4620218"/>
            <a:ext cx="2469227" cy="49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02081" y="5854808"/>
            <a:ext cx="2001899" cy="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3559" y="5491961"/>
            <a:ext cx="1954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Imports: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adder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NYISO carbon-pricing proposal</a:t>
            </a:r>
            <a:endParaRPr lang="en-US" dirty="0"/>
          </a:p>
        </p:txBody>
      </p:sp>
      <p:pic>
        <p:nvPicPr>
          <p:cNvPr id="1030" name="Picture 6" descr="Demand Response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5" y="3745657"/>
            <a:ext cx="2200941" cy="1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clear power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5" y="2559851"/>
            <a:ext cx="2171911" cy="9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ro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5" y="3516535"/>
            <a:ext cx="2217004" cy="11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88" y="1884481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Suppliers’ offer prices (energy market)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76337" y="3264225"/>
            <a:ext cx="2053388" cy="13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7826" y="5248572"/>
            <a:ext cx="2001899" cy="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92381" y="4220341"/>
            <a:ext cx="2037344" cy="13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17478" y="1886463"/>
            <a:ext cx="22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NYISO’s carbon price adjustment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321" y="2860471"/>
            <a:ext cx="23791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Dispatch: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offers with carbon prices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Clearing price: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offer of marginal unit with carbon adder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4891" y="2590348"/>
            <a:ext cx="220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Fossil: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SCC adder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no adder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308" y="3594603"/>
            <a:ext cx="195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Wind, Storage: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adder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4891" y="4657620"/>
            <a:ext cx="217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Solar, demand-side: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adder</a:t>
            </a:r>
          </a:p>
        </p:txBody>
      </p:sp>
      <p:sp>
        <p:nvSpPr>
          <p:cNvPr id="21" name="AutoShape 12" descr="cross-border trade Archives - Customs and Immigration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cross-border trade Archives - Customs and Immigration Un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1" y="5301918"/>
            <a:ext cx="2203352" cy="7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9335" y="4620218"/>
            <a:ext cx="2469227" cy="49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02081" y="5854808"/>
            <a:ext cx="2001899" cy="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3559" y="5491961"/>
            <a:ext cx="1954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Imports: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adder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75522" y="1891392"/>
            <a:ext cx="227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NYISO dispatch &amp; energy-market prices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NYISO carbon-pricing proposal</a:t>
            </a:r>
            <a:endParaRPr lang="en-US" dirty="0"/>
          </a:p>
        </p:txBody>
      </p:sp>
      <p:pic>
        <p:nvPicPr>
          <p:cNvPr id="1030" name="Picture 6" descr="Demand Response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5" y="3745657"/>
            <a:ext cx="2200941" cy="1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clear power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5" y="2559851"/>
            <a:ext cx="2171911" cy="9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ro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5" y="3516535"/>
            <a:ext cx="2217004" cy="11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88" y="1884481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Suppliers’ offer prices (energy market)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76337" y="3264225"/>
            <a:ext cx="2053388" cy="13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7826" y="5248572"/>
            <a:ext cx="2001899" cy="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92381" y="4220341"/>
            <a:ext cx="2037344" cy="13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17478" y="1886463"/>
            <a:ext cx="22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NYISO’s carbon price adjustment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321" y="2860471"/>
            <a:ext cx="23791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Dispatch: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offers with carbon prices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Clearing price: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offer of marginal unit with carbon adder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4891" y="2590348"/>
            <a:ext cx="220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Fossil: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SCC adder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no adder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308" y="3594603"/>
            <a:ext cx="195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Wind, Storage: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adder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4891" y="4657620"/>
            <a:ext cx="217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Solar, demand-side: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adder</a:t>
            </a:r>
          </a:p>
        </p:txBody>
      </p:sp>
      <p:pic>
        <p:nvPicPr>
          <p:cNvPr id="1034" name="Picture 10" descr="Dollar Sign Cartoon Transparent &amp; PNG Clipart Free Download - YW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69" y="1873326"/>
            <a:ext cx="325151" cy="3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628060" y="1881777"/>
            <a:ext cx="2994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NYISO Settlement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60310" y="2292039"/>
            <a:ext cx="3703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Zero-carbon resources: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They’re paid the Clearing price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Fossil resources: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They’re paid the offer price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They’re paid the offer price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Carbon residuals: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between fossil offer prices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carbon and clearing prices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Loads: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They pay clearing prices less credit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reflecting share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carbon residuals</a:t>
            </a:r>
          </a:p>
        </p:txBody>
      </p:sp>
      <p:sp>
        <p:nvSpPr>
          <p:cNvPr id="21" name="AutoShape 12" descr="cross-border trade Archives - Customs and Immigration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cross-border trade Archives - Customs and Immigration Un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1" y="5301918"/>
            <a:ext cx="2203352" cy="7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9335" y="4620218"/>
            <a:ext cx="2469227" cy="49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02081" y="5854808"/>
            <a:ext cx="2001899" cy="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3559" y="5491961"/>
            <a:ext cx="1954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Imports: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adder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75522" y="1891392"/>
            <a:ext cx="227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NYISO dispatch &amp; energy-market prices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32282" y="3125889"/>
            <a:ext cx="1823043" cy="71313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800" b="1" dirty="0" smtClean="0"/>
              <a:t>Electric system </a:t>
            </a:r>
            <a:r>
              <a:rPr lang="en-US" sz="1800" dirty="0" smtClean="0"/>
              <a:t>70% renewables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New York’s new Climate Leadership and Community Protection Act (June 2019)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3" y="996696"/>
            <a:ext cx="11363465" cy="731520"/>
          </a:xfrm>
        </p:spPr>
        <p:txBody>
          <a:bodyPr/>
          <a:lstStyle/>
          <a:p>
            <a:r>
              <a:rPr lang="en-US" dirty="0" smtClean="0"/>
              <a:t>The context:  </a:t>
            </a:r>
            <a:br>
              <a:rPr lang="en-US" dirty="0" smtClean="0"/>
            </a:br>
            <a:r>
              <a:rPr lang="en-US" dirty="0" smtClean="0"/>
              <a:t>New York has </a:t>
            </a:r>
            <a:r>
              <a:rPr lang="en-US" dirty="0" smtClean="0"/>
              <a:t>among the </a:t>
            </a:r>
            <a:r>
              <a:rPr lang="en-US" dirty="0" smtClean="0"/>
              <a:t>strongest set of statutory climate policies in the U.S.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0476" y="3878091"/>
            <a:ext cx="1728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3,000 </a:t>
            </a:r>
            <a:r>
              <a:rPr lang="en-US" dirty="0">
                <a:solidFill>
                  <a:srgbClr val="666666"/>
                </a:solidFill>
                <a:latin typeface="Helveticaneueltstd roman"/>
              </a:rPr>
              <a:t>MW </a:t>
            </a:r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energy  storage</a:t>
            </a:r>
            <a:endParaRPr lang="en-US" b="0" i="0" dirty="0">
              <a:solidFill>
                <a:srgbClr val="666666"/>
              </a:solidFill>
              <a:effectLst/>
              <a:latin typeface="Helveticaneueltstd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9224" y="2506133"/>
            <a:ext cx="11000909" cy="53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224" y="2559967"/>
            <a:ext cx="11000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1990                  2020                                         2030                                            2040                                           2050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1602" y="2387600"/>
            <a:ext cx="203200" cy="17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39337" y="2404536"/>
            <a:ext cx="203200" cy="17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88430" y="3650854"/>
            <a:ext cx="150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+6,000 </a:t>
            </a:r>
            <a:r>
              <a:rPr lang="en-US" dirty="0">
                <a:solidFill>
                  <a:srgbClr val="666666"/>
                </a:solidFill>
                <a:latin typeface="Helveticaneueltstd roman"/>
              </a:rPr>
              <a:t>MW </a:t>
            </a:r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solar</a:t>
            </a:r>
            <a:endParaRPr lang="en-US" b="0" i="0" dirty="0">
              <a:solidFill>
                <a:srgbClr val="666666"/>
              </a:solidFill>
              <a:effectLst/>
              <a:latin typeface="Helveticaneueltstd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5237" y="3917157"/>
            <a:ext cx="1753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+9,000 </a:t>
            </a:r>
            <a:r>
              <a:rPr lang="en-US" dirty="0">
                <a:solidFill>
                  <a:srgbClr val="666666"/>
                </a:solidFill>
                <a:latin typeface="Helveticaneueltstd roman"/>
              </a:rPr>
              <a:t>MW </a:t>
            </a:r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 </a:t>
            </a:r>
            <a:r>
              <a:rPr lang="en-US" dirty="0">
                <a:solidFill>
                  <a:srgbClr val="666666"/>
                </a:solidFill>
                <a:latin typeface="Helveticaneueltstd roman"/>
              </a:rPr>
              <a:t>offshore </a:t>
            </a:r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                  wind</a:t>
            </a:r>
            <a:endParaRPr lang="en-US" b="0" i="0" dirty="0">
              <a:solidFill>
                <a:srgbClr val="666666"/>
              </a:solidFill>
              <a:effectLst/>
              <a:latin typeface="Helveticaneueltstd roman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4850933" y="5215810"/>
            <a:ext cx="1351162" cy="4604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800" b="1" dirty="0" smtClean="0"/>
              <a:t>Economy </a:t>
            </a:r>
            <a:r>
              <a:rPr lang="en-US" sz="1800" dirty="0" smtClean="0"/>
              <a:t>40% lower emissions </a:t>
            </a:r>
            <a:endParaRPr lang="en-US" sz="1800" dirty="0"/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7504268" y="3125889"/>
            <a:ext cx="2147735" cy="6427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800" b="1" dirty="0" smtClean="0"/>
              <a:t>Electric System </a:t>
            </a:r>
            <a:r>
              <a:rPr lang="en-US" sz="1800" dirty="0" smtClean="0"/>
              <a:t>100% zero-carbon resources</a:t>
            </a:r>
            <a:endParaRPr lang="en-US" sz="1800" dirty="0"/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10605531" y="5187115"/>
            <a:ext cx="1407158" cy="8133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800" b="1" dirty="0" smtClean="0"/>
              <a:t>Economy </a:t>
            </a:r>
            <a:r>
              <a:rPr lang="en-US" sz="1800" dirty="0" smtClean="0"/>
              <a:t>85% lower emissions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2828184" y="4392755"/>
            <a:ext cx="150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+5%</a:t>
            </a:r>
          </a:p>
          <a:p>
            <a:pPr algn="ctr"/>
            <a:r>
              <a:rPr lang="en-US" dirty="0">
                <a:solidFill>
                  <a:srgbClr val="666666"/>
                </a:solidFill>
                <a:latin typeface="Helveticaneueltstd roman"/>
              </a:rPr>
              <a:t>e</a:t>
            </a:r>
            <a:r>
              <a:rPr lang="en-US" dirty="0" smtClean="0">
                <a:solidFill>
                  <a:srgbClr val="666666"/>
                </a:solidFill>
                <a:latin typeface="Helveticaneueltstd roman"/>
              </a:rPr>
              <a:t>nergy efficiency</a:t>
            </a:r>
            <a:endParaRPr lang="en-US" b="0" i="0" dirty="0">
              <a:solidFill>
                <a:srgbClr val="666666"/>
              </a:solidFill>
              <a:effectLst/>
              <a:latin typeface="Helveticaneueltstd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0858" y="6179341"/>
            <a:ext cx="712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Specific resource targets are incremental to existing plans.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context:</a:t>
            </a:r>
            <a:br>
              <a:rPr lang="en-US" dirty="0" smtClean="0"/>
            </a:br>
            <a:r>
              <a:rPr lang="en-US" dirty="0" smtClean="0"/>
              <a:t>New York’s GHG Emissions:  1990-2016 (actual), with statutory targets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733928"/>
              </p:ext>
            </p:extLst>
          </p:nvPr>
        </p:nvGraphicFramePr>
        <p:xfrm>
          <a:off x="5774023" y="1728216"/>
          <a:ext cx="3691711" cy="473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627377" y="1947333"/>
            <a:ext cx="462527" cy="430106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3419" y="39149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-40%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3868" y="53373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-85%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2278" y="4334749"/>
            <a:ext cx="20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electricity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3865" y="3336668"/>
            <a:ext cx="206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 sectors besides electricity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50399" y="4518206"/>
            <a:ext cx="592666" cy="102807"/>
          </a:xfrm>
          <a:prstGeom prst="rect">
            <a:avLst/>
          </a:prstGeom>
          <a:solidFill>
            <a:srgbClr val="F15D2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0408" y="3823965"/>
            <a:ext cx="592666" cy="102807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1892" y="1942908"/>
            <a:ext cx="26564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future requirements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89904" y="2489203"/>
            <a:ext cx="34604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9224" y="1947333"/>
            <a:ext cx="9917176" cy="21570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/>
              <a:t>85% reduction in GHG emissions by 2050 (relative to 1990)</a:t>
            </a:r>
            <a:endParaRPr lang="en-US" b="1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context:</a:t>
            </a:r>
            <a:br>
              <a:rPr lang="en-US" dirty="0" smtClean="0"/>
            </a:br>
            <a:r>
              <a:rPr lang="en-US" dirty="0" smtClean="0"/>
              <a:t>New York’s GHG Emissions:  1990-2016 (actual), with statutory targets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090635"/>
              </p:ext>
            </p:extLst>
          </p:nvPr>
        </p:nvGraphicFramePr>
        <p:xfrm>
          <a:off x="858063" y="1947333"/>
          <a:ext cx="4543426" cy="450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733928"/>
              </p:ext>
            </p:extLst>
          </p:nvPr>
        </p:nvGraphicFramePr>
        <p:xfrm>
          <a:off x="5774023" y="1728216"/>
          <a:ext cx="3691711" cy="473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627377" y="1947333"/>
            <a:ext cx="462527" cy="430106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0556" y="61298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5513" y="301422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-13%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3419" y="39149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-40%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3868" y="53373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-85%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2278" y="4233151"/>
            <a:ext cx="20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electricity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3295" y="3215644"/>
            <a:ext cx="20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industrial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82278" y="3555719"/>
            <a:ext cx="20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2278" y="3893076"/>
            <a:ext cx="20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2278" y="2878287"/>
            <a:ext cx="20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50399" y="4416608"/>
            <a:ext cx="592666" cy="102807"/>
          </a:xfrm>
          <a:prstGeom prst="rect">
            <a:avLst/>
          </a:prstGeom>
          <a:solidFill>
            <a:srgbClr val="F15D2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469" y="4077951"/>
            <a:ext cx="592666" cy="102807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3472" y="3722354"/>
            <a:ext cx="592666" cy="102807"/>
          </a:xfrm>
          <a:prstGeom prst="rect">
            <a:avLst/>
          </a:prstGeom>
          <a:solidFill>
            <a:srgbClr val="008F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50405" y="3383692"/>
            <a:ext cx="592666" cy="102807"/>
          </a:xfrm>
          <a:prstGeom prst="rect">
            <a:avLst/>
          </a:prstGeom>
          <a:solidFill>
            <a:srgbClr val="AF8B2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0408" y="3061961"/>
            <a:ext cx="592666" cy="102807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1492" y="2163034"/>
            <a:ext cx="140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actual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74800" y="2470811"/>
            <a:ext cx="368004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1892" y="1942908"/>
            <a:ext cx="2929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future requirements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89904" y="2489203"/>
            <a:ext cx="34604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9224" y="1947333"/>
            <a:ext cx="9917176" cy="21570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/>
              <a:t>85% reduction in GHG emissions by 2050 (relative to 1990)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0" y="667985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https://www.nyserda.ny.gov/About/Publications/EA-Reports-and-Studies/Greenhouse-Gas-Inventory</a:t>
            </a:r>
            <a:endParaRPr lang="en-US" sz="800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6886108" cy="393337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The Act envisions use of diverse of policy instruments—ASAP— including long-term contracts, efficiency standards, financial incentives.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It will also require </a:t>
            </a:r>
            <a:r>
              <a:rPr lang="en-US" sz="1800" b="1" dirty="0"/>
              <a:t>further innovation in policy, markets, technology, business models, financing, service-delivery mechanisms, workforce training, and many other things. </a:t>
            </a:r>
            <a:endParaRPr lang="en-US" sz="1800" b="1" dirty="0" smtClean="0"/>
          </a:p>
          <a:p>
            <a:pPr>
              <a:spcAft>
                <a:spcPts val="1000"/>
              </a:spcAft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9223" y="1780069"/>
            <a:ext cx="11356509" cy="277251"/>
          </a:xfrm>
        </p:spPr>
        <p:txBody>
          <a:bodyPr/>
          <a:lstStyle/>
          <a:p>
            <a:r>
              <a:rPr lang="en-US" b="1" dirty="0" smtClean="0"/>
              <a:t>NY should use </a:t>
            </a:r>
            <a:r>
              <a:rPr lang="en-US" b="1" dirty="0"/>
              <a:t>every effective tool available to get the job done, </a:t>
            </a:r>
            <a:r>
              <a:rPr lang="en-US" b="1" dirty="0" smtClean="0"/>
              <a:t>in </a:t>
            </a:r>
            <a:r>
              <a:rPr lang="en-US" b="1" dirty="0"/>
              <a:t>the most efficient, lowest-cost way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these requirements is important – but will </a:t>
            </a:r>
            <a:r>
              <a:rPr lang="en-US" dirty="0"/>
              <a:t>not be </a:t>
            </a:r>
            <a:r>
              <a:rPr lang="en-US" dirty="0" smtClean="0"/>
              <a:t>easy</a:t>
            </a:r>
            <a:endParaRPr lang="en-US" dirty="0"/>
          </a:p>
        </p:txBody>
      </p:sp>
      <p:pic>
        <p:nvPicPr>
          <p:cNvPr id="4098" name="Picture 2" descr="Huntsman-1.37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37" y="2286000"/>
            <a:ext cx="3996048" cy="34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5100" y="6111648"/>
            <a:ext cx="5295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https://www.swissarmy.com/us/en/Products/Swiss-Army-Knives/Medium-Pocket-Knives/Huntsman/p/1.3713</a:t>
            </a:r>
            <a:endParaRPr lang="en-US" sz="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</p:spPr>
        <p:txBody>
          <a:bodyPr/>
          <a:lstStyle/>
          <a:p>
            <a:r>
              <a:rPr lang="en-US" dirty="0" smtClean="0"/>
              <a:t>Energy Policy Roundtable in the PJM Footprint: Carbon Pricing |  April 28, 2020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heme/theme1.xml><?xml version="1.0" encoding="utf-8"?>
<a:theme xmlns:a="http://schemas.openxmlformats.org/drawingml/2006/main" name="1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DE2AA41B-D82E-41C7-8F25-DF3BA9A17577}"/>
    </a:ext>
  </a:extLst>
</a:theme>
</file>

<file path=ppt/theme/theme2.xml><?xml version="1.0" encoding="utf-8"?>
<a:theme xmlns:a="http://schemas.openxmlformats.org/drawingml/2006/main" name="2_AG Co-brand Template 16x9">
  <a:themeElements>
    <a:clrScheme name="AG template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206978"/>
      </a:hlink>
      <a:folHlink>
        <a:srgbClr val="D0D4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7FA7D30C-8E47-4352-A540-FB7C19C9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 Document" ma:contentTypeID="0x010100AE7AEF6CF7916A4A9B0B300A3FBBC1F900053E96E8B0292C43B03F261851CDED95" ma:contentTypeVersion="20" ma:contentTypeDescription="" ma:contentTypeScope="" ma:versionID="e74170d0c6c1aba56457c10969e14d19">
  <xsd:schema xmlns:xsd="http://www.w3.org/2001/XMLSchema" xmlns:xs="http://www.w3.org/2001/XMLSchema" xmlns:p="http://schemas.microsoft.com/office/2006/metadata/properties" xmlns:ns1="http://schemas.microsoft.com/sharepoint/v3" xmlns:ns2="22dcee4b-f47a-48c7-a6d3-9cce0d3e9dfd" xmlns:ns3="41a2985c-45af-4572-b126-63ef071e1fcd" targetNamespace="http://schemas.microsoft.com/office/2006/metadata/properties" ma:root="true" ma:fieldsID="a6ca7c4e6f6806b38c2917c8a5b27c78" ns1:_="" ns2:_="" ns3:_="">
    <xsd:import namespace="http://schemas.microsoft.com/sharepoint/v3"/>
    <xsd:import namespace="22dcee4b-f47a-48c7-a6d3-9cce0d3e9dfd"/>
    <xsd:import namespace="41a2985c-45af-4572-b126-63ef071e1fcd"/>
    <xsd:element name="properties">
      <xsd:complexType>
        <xsd:sequence>
          <xsd:element name="documentManagement">
            <xsd:complexType>
              <xsd:all>
                <xsd:element ref="ns2:kafcbe3b3eb744ad86264821d6f1f05d" minOccurs="0"/>
                <xsd:element ref="ns2:TaxCatchAll" minOccurs="0"/>
                <xsd:element ref="ns2:TaxCatchAllLabel" minOccurs="0"/>
                <xsd:element ref="ns2:m4377f98807a4e19b803919cf03b1b02" minOccurs="0"/>
                <xsd:element ref="ns2:h14ac81a8fa34c629116192746f67ba1" minOccurs="0"/>
                <xsd:element ref="ns2:DocType" minOccurs="0"/>
                <xsd:element ref="ns2:DatePosted" minOccurs="0"/>
                <xsd:element ref="ns2:InfoDescription" minOccurs="0"/>
                <xsd:element ref="ns2:Reviewed" minOccurs="0"/>
                <xsd:element ref="ns2:Archived" minOccurs="0"/>
                <xsd:element ref="ns3:WhoToCall" minOccurs="0"/>
                <xsd:element ref="ns3:WhoToCall_x003a_InfoPageDisplayText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TaxKeywordTaxHTField" minOccurs="0"/>
                <xsd:element ref="ns2:OldInSiteID" minOccurs="0"/>
                <xsd:element ref="ns2:mba79381d4294b3a8b108539aa0d47b6" minOccurs="0"/>
                <xsd:element ref="ns2:NewContent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5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6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7" nillable="true" ma:displayName="Number of Likes" ma:internalName="LikesCount">
      <xsd:simpleType>
        <xsd:restriction base="dms:Unknown"/>
      </xsd:simpleType>
    </xsd:element>
    <xsd:element name="LikedBy" ma:index="28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cee4b-f47a-48c7-a6d3-9cce0d3e9dfd" elementFormDefault="qualified">
    <xsd:import namespace="http://schemas.microsoft.com/office/2006/documentManagement/types"/>
    <xsd:import namespace="http://schemas.microsoft.com/office/infopath/2007/PartnerControls"/>
    <xsd:element name="kafcbe3b3eb744ad86264821d6f1f05d" ma:index="8" nillable="true" ma:taxonomy="true" ma:internalName="kafcbe3b3eb744ad86264821d6f1f05d" ma:taxonomyFieldName="AGDepartment" ma:displayName="Department" ma:default="" ma:fieldId="{4afcbe3b-3eb7-44ad-8626-4821d6f1f05d}" ma:taxonomyMulti="true" ma:sspId="764cb458-6ce6-4aa6-8322-f1267dcad7f8" ma:termSetId="9b76ddb5-75b1-4a1f-9395-c63977ab2a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7774e46-3364-4e99-969a-b45f1e26476f}" ma:internalName="TaxCatchAll" ma:showField="CatchAllData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7774e46-3364-4e99-969a-b45f1e26476f}" ma:internalName="TaxCatchAllLabel" ma:readOnly="true" ma:showField="CatchAllDataLabel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377f98807a4e19b803919cf03b1b02" ma:index="12" nillable="true" ma:taxonomy="true" ma:internalName="m4377f98807a4e19b803919cf03b1b02" ma:taxonomyFieldName="AGOffice" ma:displayName="Office" ma:default="" ma:fieldId="{64377f98-807a-4e19-b803-919cf03b1b02}" ma:taxonomyMulti="true" ma:sspId="764cb458-6ce6-4aa6-8322-f1267dcad7f8" ma:termSetId="f121b18c-d3e2-4d02-9f38-ff09816c71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14ac81a8fa34c629116192746f67ba1" ma:index="14" nillable="true" ma:taxonomy="true" ma:internalName="h14ac81a8fa34c629116192746f67ba1" ma:taxonomyFieldName="AGCategory" ma:displayName="Category" ma:readOnly="false" ma:default="" ma:fieldId="{114ac81a-8fa3-4c62-9116-192746f67ba1}" ma:taxonomyMulti="true" ma:sspId="764cb458-6ce6-4aa6-8322-f1267dcad7f8" ma:termSetId="c72b9c5b-38d4-4ab3-a875-187769385b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Type" ma:index="16" nillable="true" ma:displayName="Document Type" ma:internalName="DocType">
      <xsd:simpleType>
        <xsd:restriction base="dms:Text">
          <xsd:maxLength value="255"/>
        </xsd:restriction>
      </xsd:simpleType>
    </xsd:element>
    <xsd:element name="DatePosted" ma:index="17" nillable="true" ma:displayName="Date Posted" ma:default="[today]" ma:format="DateOnly" ma:internalName="DatePosted">
      <xsd:simpleType>
        <xsd:restriction base="dms:DateTime"/>
      </xsd:simpleType>
    </xsd:element>
    <xsd:element name="InfoDescription" ma:index="18" nillable="true" ma:displayName="Description" ma:internalName="InfoDescription">
      <xsd:simpleType>
        <xsd:restriction base="dms:Note">
          <xsd:maxLength value="255"/>
        </xsd:restriction>
      </xsd:simpleType>
    </xsd:element>
    <xsd:element name="Reviewed" ma:index="19" nillable="true" ma:displayName="Reviewed" ma:default="0" ma:internalName="Reviewed">
      <xsd:simpleType>
        <xsd:restriction base="dms:Boolean"/>
      </xsd:simpleType>
    </xsd:element>
    <xsd:element name="Archived" ma:index="20" nillable="true" ma:displayName="Archived" ma:default="0" ma:internalName="Archived">
      <xsd:simpleType>
        <xsd:restriction base="dms:Boolean"/>
      </xsd:simple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ldInSiteID" ma:index="31" nillable="true" ma:displayName="OldInSiteID" ma:internalName="OldInSiteID">
      <xsd:simpleType>
        <xsd:restriction base="dms:Text">
          <xsd:maxLength value="255"/>
        </xsd:restriction>
      </xsd:simpleType>
    </xsd:element>
    <xsd:element name="mba79381d4294b3a8b108539aa0d47b6" ma:index="32" nillable="true" ma:taxonomy="true" ma:internalName="mba79381d4294b3a8b108539aa0d47b6" ma:taxonomyFieldName="AGSiteNav" ma:displayName="Site Navigation" ma:default="" ma:fieldId="{6ba79381-d429-4b3a-8b10-8539aa0d47b6}" ma:taxonomyMulti="true" ma:sspId="764cb458-6ce6-4aa6-8322-f1267dcad7f8" ma:termSetId="52ea6dfb-0d71-445c-9e03-f345e3fe21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wContentFlag" ma:index="34" nillable="true" ma:displayName="NewContentFlag" ma:default="0" ma:internalName="NewContentFla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2985c-45af-4572-b126-63ef071e1fcd" elementFormDefault="qualified">
    <xsd:import namespace="http://schemas.microsoft.com/office/2006/documentManagement/types"/>
    <xsd:import namespace="http://schemas.microsoft.com/office/infopath/2007/PartnerControls"/>
    <xsd:element name="WhoToCall" ma:index="21" nillable="true" ma:displayName="Who To Call" ma:list="{e58aa38d-58a1-4437-841d-2be424e7a3c6}" ma:internalName="WhoToCall" ma:showField="Title">
      <xsd:simpleType>
        <xsd:restriction base="dms:Lookup"/>
      </xsd:simpleType>
    </xsd:element>
    <xsd:element name="WhoToCall_x003a_InfoPageDisplayText" ma:index="22" nillable="true" ma:displayName="Who To Call:InfoPage Display Text" ma:list="{e58aa38d-58a1-4437-841d-2be424e7a3c6}" ma:internalName="WhoToCall_x003a_InfoPageDisplayText" ma:readOnly="true" ma:showField="InfoPageDisplayText" ma:web="0fa239ba-8644-4e7e-9a9f-24b1e5e5c19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Description xmlns="22dcee4b-f47a-48c7-a6d3-9cce0d3e9dfd" xsi:nil="true"/>
    <TaxKeywordTaxHTField xmlns="22dcee4b-f47a-48c7-a6d3-9cce0d3e9dfd">
      <Terms xmlns="http://schemas.microsoft.com/office/infopath/2007/PartnerControls"/>
    </TaxKeywordTaxHTField>
    <TaxCatchAll xmlns="22dcee4b-f47a-48c7-a6d3-9cce0d3e9dfd">
      <Value>4449</Value>
    </TaxCatchAll>
    <DocType xmlns="22dcee4b-f47a-48c7-a6d3-9cce0d3e9dfd">Template</DocType>
    <Reviewed xmlns="22dcee4b-f47a-48c7-a6d3-9cce0d3e9dfd">true</Reviewed>
    <DatePosted xmlns="22dcee4b-f47a-48c7-a6d3-9cce0d3e9dfd">2020-02-29T05:00:00+00:00</DatePosted>
    <LikesCount xmlns="http://schemas.microsoft.com/sharepoint/v3" xsi:nil="true"/>
    <m4377f98807a4e19b803919cf03b1b02 xmlns="22dcee4b-f47a-48c7-a6d3-9cce0d3e9dfd">
      <Terms xmlns="http://schemas.microsoft.com/office/infopath/2007/PartnerControls"/>
    </m4377f98807a4e19b803919cf03b1b02>
    <kafcbe3b3eb744ad86264821d6f1f05d xmlns="22dcee4b-f47a-48c7-a6d3-9cce0d3e9dfd">
      <Terms xmlns="http://schemas.microsoft.com/office/infopath/2007/PartnerControls"/>
    </kafcbe3b3eb744ad86264821d6f1f05d>
    <Ratings xmlns="http://schemas.microsoft.com/sharepoint/v3" xsi:nil="true"/>
    <Archived xmlns="22dcee4b-f47a-48c7-a6d3-9cce0d3e9dfd">false</Archived>
    <WhoToCall xmlns="41a2985c-45af-4572-b126-63ef071e1fcd" xsi:nil="true"/>
    <LikedBy xmlns="http://schemas.microsoft.com/sharepoint/v3">
      <UserInfo>
        <DisplayName/>
        <AccountId xsi:nil="true"/>
        <AccountType/>
      </UserInfo>
    </LikedBy>
    <OldInSiteID xmlns="22dcee4b-f47a-48c7-a6d3-9cce0d3e9dfd" xsi:nil="true"/>
    <mba79381d4294b3a8b108539aa0d47b6 xmlns="22dcee4b-f47a-48c7-a6d3-9cce0d3e9d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 and Graphics</TermName>
          <TermId xmlns="http://schemas.microsoft.com/office/infopath/2007/PartnerControls">94bf83ff-052f-430d-9b39-665396435976</TermId>
        </TermInfo>
      </Terms>
    </mba79381d4294b3a8b108539aa0d47b6>
    <h14ac81a8fa34c629116192746f67ba1 xmlns="22dcee4b-f47a-48c7-a6d3-9cce0d3e9dfd">
      <Terms xmlns="http://schemas.microsoft.com/office/infopath/2007/PartnerControls"/>
    </h14ac81a8fa34c629116192746f67ba1>
    <NewContentFlag xmlns="22dcee4b-f47a-48c7-a6d3-9cce0d3e9dfd">false</NewContentFlag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DC6F9B6E-2EBE-4AC0-802B-DA48F8ADE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ACE5C-3897-4BA8-9A87-F5C3674CF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dcee4b-f47a-48c7-a6d3-9cce0d3e9dfd"/>
    <ds:schemaRef ds:uri="41a2985c-45af-4572-b126-63ef071e1f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D96BEE-6A02-4B70-B062-8D3ED2257A8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41a2985c-45af-4572-b126-63ef071e1fcd"/>
    <ds:schemaRef ds:uri="http://schemas.microsoft.com/office/2006/documentManagement/types"/>
    <ds:schemaRef ds:uri="22dcee4b-f47a-48c7-a6d3-9cce0d3e9d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16x9_AnalysisGroup_Template</Template>
  <TotalTime>25204</TotalTime>
  <Words>1906</Words>
  <Application>Microsoft Office PowerPoint</Application>
  <PresentationFormat>Widescreen</PresentationFormat>
  <Paragraphs>210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Helveticaneueltstd roman</vt:lpstr>
      <vt:lpstr>Wingdings</vt:lpstr>
      <vt:lpstr>1_AG Template 16x9</vt:lpstr>
      <vt:lpstr>2_AG Co-brand Template 16x9</vt:lpstr>
      <vt:lpstr>The NYISO’s Carbon Pricing Proposal</vt:lpstr>
      <vt:lpstr>Overview</vt:lpstr>
      <vt:lpstr>The NYISO carbon-pricing proposal</vt:lpstr>
      <vt:lpstr>The NYISO carbon-pricing proposal</vt:lpstr>
      <vt:lpstr>The NYISO carbon-pricing proposal</vt:lpstr>
      <vt:lpstr>The context:   New York has among the strongest set of statutory climate policies in the U.S.</vt:lpstr>
      <vt:lpstr>The context: New York’s GHG Emissions:  1990-2016 (actual), with statutory targets</vt:lpstr>
      <vt:lpstr>The context: New York’s GHG Emissions:  1990-2016 (actual), with statutory targets</vt:lpstr>
      <vt:lpstr>Meeting these requirements is important – but will not be easy</vt:lpstr>
      <vt:lpstr>New York’s Act explicitly envisions a big role for the electric grid</vt:lpstr>
      <vt:lpstr>Our analysis of the NYISO proposal</vt:lpstr>
      <vt:lpstr>A NYISO carbon price can help deliver NY’s clean-energy transition…</vt:lpstr>
      <vt:lpstr>A carbon price in NYISO markets would create synergy …</vt:lpstr>
      <vt:lpstr>A carbon price can work hand in hand with other policies </vt:lpstr>
      <vt:lpstr>There will be out-of-pocket costs to transition NY’s energy economy</vt:lpstr>
      <vt:lpstr>The value proposition of NYISO’s carbon-pricing proposal: The numbers</vt:lpstr>
      <vt:lpstr>The value proposition of NYISO’s carbon-pricing proposal: The numbers</vt:lpstr>
      <vt:lpstr>Insights relevant for PJM</vt:lpstr>
      <vt:lpstr>Susan F. Tierney, Ph.D.</vt:lpstr>
    </vt:vector>
  </TitlesOfParts>
  <Company>Analysis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Guide to the New  Analysis Group PowerPoint Template</dc:title>
  <dc:creator>Tierney, Susan</dc:creator>
  <cp:keywords/>
  <cp:lastModifiedBy>Tierney, Susan</cp:lastModifiedBy>
  <cp:revision>253</cp:revision>
  <cp:lastPrinted>2020-03-03T21:28:27Z</cp:lastPrinted>
  <dcterms:created xsi:type="dcterms:W3CDTF">2020-03-02T15:47:50Z</dcterms:created>
  <dcterms:modified xsi:type="dcterms:W3CDTF">2020-04-25T22:34:43Z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0x010100AE7AEF6CF7916A4A9B0B300A3FBBC1F900053E96E8B0292C43B03F261851CDED95</vt:lpwstr>
  </property>
  <property fmtid="{D5CDD505-2E9C-101B-9397-08002B2CF9AE}" pid="3" name="TaxKeyword">
    <vt:lpwstr/>
  </property>
  <property fmtid="{D5CDD505-2E9C-101B-9397-08002B2CF9AE}" pid="4" name="AGDepartment">
    <vt:lpwstr/>
  </property>
  <property fmtid="{D5CDD505-2E9C-101B-9397-08002B2CF9AE}" pid="5" name="AGOffice">
    <vt:lpwstr/>
  </property>
  <property fmtid="{D5CDD505-2E9C-101B-9397-08002B2CF9AE}" pid="6" name="SiteNavigation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AGSiteNav">
    <vt:lpwstr>4449;#Templates and Graphics|94bf83ff-052f-430d-9b39-665396435976</vt:lpwstr>
  </property>
  <property fmtid="{D5CDD505-2E9C-101B-9397-08002B2CF9AE}" pid="12" name="AGCategory">
    <vt:lpwstr/>
  </property>
</Properties>
</file>